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ppt/media/image32.jpg" ContentType="image/png"/>
  <Override PartName="/ppt/media/image33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</p:sldMasterIdLst>
  <p:notesMasterIdLst>
    <p:notesMasterId r:id="rId24"/>
  </p:notes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73" r:id="rId9"/>
    <p:sldId id="272" r:id="rId10"/>
    <p:sldId id="261" r:id="rId11"/>
    <p:sldId id="262" r:id="rId12"/>
    <p:sldId id="274" r:id="rId13"/>
    <p:sldId id="275" r:id="rId14"/>
    <p:sldId id="276" r:id="rId15"/>
    <p:sldId id="281" r:id="rId16"/>
    <p:sldId id="278" r:id="rId17"/>
    <p:sldId id="284" r:id="rId18"/>
    <p:sldId id="283" r:id="rId19"/>
    <p:sldId id="282" r:id="rId20"/>
    <p:sldId id="266" r:id="rId21"/>
    <p:sldId id="268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9" d="100"/>
          <a:sy n="39" d="100"/>
        </p:scale>
        <p:origin x="124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1E6C7-F74A-014F-9A60-F307FBFAD2FB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A728-2C5A-1147-B3B3-9F1A37A48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02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4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0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2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23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Rectified linear unit (</a:t>
            </a:r>
            <a:r>
              <a:rPr lang="en-US" dirty="0" err="1" smtClean="0"/>
              <a:t>ReLU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non linear function, converts negatives</a:t>
            </a:r>
            <a:r>
              <a:rPr lang="en-US" baseline="0" dirty="0" smtClean="0">
                <a:sym typeface="Wingdings"/>
              </a:rPr>
              <a:t> to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training sets include ~2000 well annotated images that we created. ~3000 were</a:t>
            </a:r>
            <a:r>
              <a:rPr lang="en-US" baseline="0" dirty="0" smtClean="0"/>
              <a:t> pulled from National Fisheries manual annotations spreadsheet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75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IOU is how much the predicted bounding</a:t>
            </a:r>
            <a:r>
              <a:rPr lang="en-US" baseline="0" dirty="0" smtClean="0"/>
              <a:t> box overlaps with the true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30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2000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AA728-2C5A-1147-B3B3-9F1A37A481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6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6887A2E-961D-7A43-975E-B22CE7EBC51E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DA1610B-469D-1947-87C1-9D19B25161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o8epkxh6daf9g51byrnf.jpeg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13" y="165100"/>
            <a:ext cx="1193800" cy="1193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NOAA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100"/>
            <a:ext cx="1238623" cy="1238623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rgbClr val="000066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1903754"/>
            <a:ext cx="8307387" cy="1619250"/>
          </a:xfrm>
        </p:spPr>
        <p:txBody>
          <a:bodyPr>
            <a:normAutofit/>
          </a:bodyPr>
          <a:lstStyle/>
          <a:p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Applying Image Recognition to Enhance Fisheries Management Capabilities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734297"/>
            <a:ext cx="8307387" cy="2526056"/>
          </a:xfrm>
        </p:spPr>
        <p:txBody>
          <a:bodyPr>
            <a:normAutofit/>
          </a:bodyPr>
          <a:lstStyle/>
          <a:p>
            <a:endParaRPr lang="en-US" sz="1600" i="1" dirty="0" smtClean="0"/>
          </a:p>
          <a:p>
            <a:pPr>
              <a:spcAft>
                <a:spcPts val="800"/>
              </a:spcAft>
            </a:pPr>
            <a:r>
              <a:rPr lang="en-US" dirty="0" smtClean="0"/>
              <a:t>Tzofi Klinghoffer</a:t>
            </a:r>
          </a:p>
          <a:p>
            <a:pPr>
              <a:spcAft>
                <a:spcPts val="400"/>
              </a:spcAft>
            </a:pPr>
            <a:r>
              <a:rPr lang="en-US" sz="1600" dirty="0" smtClean="0"/>
              <a:t>Collaborators: Robert Vincent, Caleb Perez, </a:t>
            </a:r>
            <a:r>
              <a:rPr lang="en-US" sz="1600" dirty="0"/>
              <a:t>Paris </a:t>
            </a:r>
            <a:r>
              <a:rPr lang="en-US" sz="1600" dirty="0" err="1"/>
              <a:t>Perdikaris</a:t>
            </a:r>
            <a:r>
              <a:rPr lang="en-US" sz="1600" dirty="0"/>
              <a:t>, </a:t>
            </a:r>
            <a:r>
              <a:rPr lang="en-US" sz="1600" dirty="0" err="1" smtClean="0"/>
              <a:t>Chrys</a:t>
            </a:r>
            <a:r>
              <a:rPr lang="en-US" sz="1600" dirty="0" smtClean="0"/>
              <a:t> </a:t>
            </a:r>
            <a:r>
              <a:rPr lang="en-US" sz="1600" dirty="0" err="1" smtClean="0"/>
              <a:t>Chryssostomidis</a:t>
            </a:r>
            <a:endParaRPr lang="en-US" sz="1600" dirty="0" smtClean="0"/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1600" dirty="0" smtClean="0"/>
              <a:t>Healthy Oceans</a:t>
            </a:r>
          </a:p>
          <a:p>
            <a:pPr>
              <a:spcBef>
                <a:spcPts val="0"/>
              </a:spcBef>
            </a:pPr>
            <a:r>
              <a:rPr lang="en-US" sz="1600" dirty="0" smtClean="0"/>
              <a:t>Massachusetts Institute of Technology Sea Grant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089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Image</a:t>
            </a:r>
            <a:br>
              <a:rPr lang="en-US" dirty="0" smtClean="0"/>
            </a:br>
            <a:r>
              <a:rPr lang="en-US" dirty="0" smtClean="0"/>
              <a:t>Recognition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345" b="-84758"/>
          <a:stretch/>
        </p:blipFill>
        <p:spPr/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892175" y="4796118"/>
            <a:ext cx="7131237" cy="2061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Can image recognition be used to accurately detect and count fisheries species? </a:t>
            </a:r>
          </a:p>
          <a:p>
            <a:r>
              <a:rPr lang="en-US" dirty="0" smtClean="0"/>
              <a:t>How many iterations of training are needed to yield accurate results?</a:t>
            </a:r>
          </a:p>
          <a:p>
            <a:r>
              <a:rPr lang="en-US" dirty="0" smtClean="0"/>
              <a:t>How does the quality of annotations used in training impact accuracy?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Appling Image Recognition: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3000" dirty="0" smtClean="0"/>
              <a:t>Convolutional Neural Networks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Loosely based on biological neural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1873"/>
            <a:ext cx="9144000" cy="307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Applying Image Recognition: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3000" dirty="0" smtClean="0"/>
              <a:t>Materials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755925"/>
              </p:ext>
            </p:extLst>
          </p:nvPr>
        </p:nvGraphicFramePr>
        <p:xfrm>
          <a:off x="739775" y="3347963"/>
          <a:ext cx="766286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1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Hardware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</a:t>
                      </a:r>
                      <a:r>
                        <a:rPr lang="it-IT" baseline="0" dirty="0" smtClean="0"/>
                        <a:t> x </a:t>
                      </a:r>
                      <a:r>
                        <a:rPr lang="it-IT" dirty="0" smtClean="0"/>
                        <a:t>Intel </a:t>
                      </a:r>
                      <a:r>
                        <a:rPr lang="it-IT" dirty="0" err="1" smtClean="0"/>
                        <a:t>Xeon</a:t>
                      </a:r>
                      <a:r>
                        <a:rPr lang="it-IT" dirty="0" smtClean="0"/>
                        <a:t> CPU E5-2623 v4,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2.60GHz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</a:t>
                      </a:r>
                      <a:r>
                        <a:rPr lang="en-US" baseline="0" dirty="0" smtClean="0"/>
                        <a:t> Only Look Once (YOLO) </a:t>
                      </a:r>
                      <a:r>
                        <a:rPr lang="en-US" dirty="0" smtClean="0"/>
                        <a:t>v2 Real-Time Object Detection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x </a:t>
                      </a:r>
                      <a:r>
                        <a:rPr lang="en-US" dirty="0" smtClean="0"/>
                        <a:t>NVIDIA Titan X GPU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LabelImg</a:t>
                      </a:r>
                      <a:r>
                        <a:rPr lang="en-US" dirty="0" smtClean="0"/>
                        <a:t> Graphical Image Annotation Tool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x </a:t>
                      </a:r>
                      <a:r>
                        <a:rPr lang="en-US" dirty="0" smtClean="0"/>
                        <a:t>Toshiba 1 TB </a:t>
                      </a:r>
                      <a:r>
                        <a:rPr lang="en-US" dirty="0" err="1" smtClean="0"/>
                        <a:t>Canvio</a:t>
                      </a:r>
                      <a:r>
                        <a:rPr lang="en-US" dirty="0" smtClean="0"/>
                        <a:t> Slim II Hard Drive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Fedora 25 Linux Operating System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4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abelim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10682"/>
          <a:stretch>
            <a:fillRect/>
          </a:stretch>
        </p:blipFill>
        <p:spPr>
          <a:xfrm>
            <a:off x="0" y="1488141"/>
            <a:ext cx="9144000" cy="3898672"/>
          </a:xfrm>
        </p:spPr>
      </p:pic>
      <p:pic>
        <p:nvPicPr>
          <p:cNvPr id="5" name="Picture 4" descr="arrow-clip-art-Arrow-clip-art-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7" y="5511694"/>
            <a:ext cx="2212041" cy="1346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058" y="5382251"/>
            <a:ext cx="4341906" cy="1492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547" y="5373454"/>
            <a:ext cx="2107453" cy="150132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/>
          <a:lstStyle/>
          <a:p>
            <a:r>
              <a:rPr lang="en-US" sz="2000" dirty="0" smtClean="0"/>
              <a:t>Applying Image Recognition: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3000" dirty="0" smtClean="0"/>
              <a:t>Methodology – Gather &amp; annotate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752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882" y="2545976"/>
            <a:ext cx="8118757" cy="6962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Train YOLOv2 Real-Time Object Detection algorithm: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/>
          <a:lstStyle/>
          <a:p>
            <a:r>
              <a:rPr lang="en-US" sz="2000" dirty="0" smtClean="0"/>
              <a:t>Applying Image Recognition: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3000" dirty="0" smtClean="0"/>
              <a:t>Methodology – Train</a:t>
            </a:r>
            <a:endParaRPr lang="en-US" sz="3000" dirty="0"/>
          </a:p>
        </p:txBody>
      </p:sp>
      <p:pic>
        <p:nvPicPr>
          <p:cNvPr id="6" name="Picture 5" descr="good-ann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88" y="3242235"/>
            <a:ext cx="4188012" cy="3159663"/>
          </a:xfrm>
          <a:prstGeom prst="rect">
            <a:avLst/>
          </a:prstGeom>
        </p:spPr>
      </p:pic>
      <p:pic>
        <p:nvPicPr>
          <p:cNvPr id="7" name="Picture 6" descr="bad ann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116"/>
            <a:ext cx="4208542" cy="3159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31780"/>
            <a:ext cx="418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training set: 5,063 images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5988" y="6399514"/>
            <a:ext cx="418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Adjusted training set: 5,063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525" y="2545976"/>
            <a:ext cx="7662864" cy="32671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Run trained YOLOv2 algorithm on 300 test images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</p:spPr>
        <p:txBody>
          <a:bodyPr/>
          <a:lstStyle/>
          <a:p>
            <a:r>
              <a:rPr lang="en-US" sz="2000" dirty="0" smtClean="0"/>
              <a:t>Applying Image Recognition: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3000" dirty="0" smtClean="0"/>
              <a:t>Methodology – Test</a:t>
            </a:r>
            <a:endParaRPr lang="en-US" sz="3000" dirty="0"/>
          </a:p>
        </p:txBody>
      </p:sp>
      <p:pic>
        <p:nvPicPr>
          <p:cNvPr id="2" name="Picture 1" descr="predictions_201303.20130615.135319375.1902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5011340"/>
            <a:ext cx="2452594" cy="1846659"/>
          </a:xfrm>
          <a:prstGeom prst="rect">
            <a:avLst/>
          </a:prstGeom>
        </p:spPr>
      </p:pic>
      <p:pic>
        <p:nvPicPr>
          <p:cNvPr id="5" name="Picture 4" descr="predictions_201303.20130615.143233094.3307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5" y="5011339"/>
            <a:ext cx="2452595" cy="1846660"/>
          </a:xfrm>
          <a:prstGeom prst="rect">
            <a:avLst/>
          </a:prstGeom>
        </p:spPr>
      </p:pic>
      <p:pic>
        <p:nvPicPr>
          <p:cNvPr id="6" name="Picture 5" descr="predictions_201303.20130615.144028087.3592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0" y="5011340"/>
            <a:ext cx="2452595" cy="1846660"/>
          </a:xfrm>
          <a:prstGeom prst="rect">
            <a:avLst/>
          </a:prstGeom>
        </p:spPr>
      </p:pic>
      <p:pic>
        <p:nvPicPr>
          <p:cNvPr id="7" name="Picture 6" descr="predictions_201303.20130615.172522825.89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3164679"/>
            <a:ext cx="2452595" cy="1846660"/>
          </a:xfrm>
          <a:prstGeom prst="rect">
            <a:avLst/>
          </a:prstGeom>
        </p:spPr>
      </p:pic>
      <p:pic>
        <p:nvPicPr>
          <p:cNvPr id="8" name="Picture 7" descr="predictions_201303.20130615.172923678.20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6" y="3164680"/>
            <a:ext cx="2452595" cy="1846660"/>
          </a:xfrm>
          <a:prstGeom prst="rect">
            <a:avLst/>
          </a:prstGeom>
        </p:spPr>
      </p:pic>
      <p:pic>
        <p:nvPicPr>
          <p:cNvPr id="9" name="Picture 8" descr="predictions_201303.20130615.222401214.7165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1" y="3164680"/>
            <a:ext cx="2452595" cy="184666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370486" y="3964921"/>
            <a:ext cx="1538193" cy="3696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False positives?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False negatives?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84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Results:</a:t>
            </a:r>
            <a:br>
              <a:rPr lang="en-US" sz="2500" dirty="0" smtClean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950575"/>
            <a:ext cx="7662864" cy="3267169"/>
          </a:xfrm>
        </p:spPr>
        <p:txBody>
          <a:bodyPr>
            <a:normAutofit/>
          </a:bodyPr>
          <a:lstStyle/>
          <a:p>
            <a:r>
              <a:rPr lang="en-US" dirty="0" smtClean="0"/>
              <a:t>Intersection Over Union (IOU) ( % )</a:t>
            </a:r>
          </a:p>
          <a:p>
            <a:endParaRPr lang="en-US" dirty="0" smtClean="0"/>
          </a:p>
          <a:p>
            <a:r>
              <a:rPr lang="en-US" dirty="0" smtClean="0"/>
              <a:t>Recall </a:t>
            </a:r>
            <a:r>
              <a:rPr lang="en-US" dirty="0"/>
              <a:t>( % 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Precision ( % )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 descr="IOU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15" y="2417858"/>
            <a:ext cx="2562224" cy="1480128"/>
          </a:xfrm>
          <a:prstGeom prst="rect">
            <a:avLst/>
          </a:prstGeom>
        </p:spPr>
      </p:pic>
      <p:pic>
        <p:nvPicPr>
          <p:cNvPr id="6" name="Picture 5" descr="rec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6" y="3897986"/>
            <a:ext cx="2588275" cy="835585"/>
          </a:xfrm>
          <a:prstGeom prst="rect">
            <a:avLst/>
          </a:prstGeom>
        </p:spPr>
      </p:pic>
      <p:pic>
        <p:nvPicPr>
          <p:cNvPr id="7" name="Picture 6" descr="precision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846" y="5119596"/>
            <a:ext cx="4244050" cy="8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8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0094"/>
            <a:ext cx="2515224" cy="3267169"/>
          </a:xfrm>
        </p:spPr>
        <p:txBody>
          <a:bodyPr/>
          <a:lstStyle/>
          <a:p>
            <a:r>
              <a:rPr lang="en-US" dirty="0"/>
              <a:t>Can image </a:t>
            </a:r>
            <a:r>
              <a:rPr lang="en-US" dirty="0" smtClean="0"/>
              <a:t>recognition </a:t>
            </a:r>
            <a:r>
              <a:rPr lang="en-US" dirty="0"/>
              <a:t>be used to accurately detect and count marine species? </a:t>
            </a:r>
          </a:p>
          <a:p>
            <a:endParaRPr lang="en-US" dirty="0"/>
          </a:p>
        </p:txBody>
      </p:sp>
      <p:pic>
        <p:nvPicPr>
          <p:cNvPr id="5" name="Picture 4" descr="precision recall for adjusted and original annota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999" y="1742689"/>
            <a:ext cx="5889001" cy="51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56330"/>
            <a:ext cx="7662864" cy="3267169"/>
          </a:xfrm>
        </p:spPr>
        <p:txBody>
          <a:bodyPr/>
          <a:lstStyle/>
          <a:p>
            <a:r>
              <a:rPr lang="en-US" dirty="0"/>
              <a:t>How many iterations of training are needed to yield accurate results</a:t>
            </a:r>
            <a:r>
              <a:rPr lang="en-US" dirty="0" smtClean="0"/>
              <a:t>? </a:t>
            </a:r>
            <a:r>
              <a:rPr lang="en-US" b="1" dirty="0" smtClean="0"/>
              <a:t>~2000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 descr="AccuracyIteration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772" y="3222507"/>
            <a:ext cx="4689288" cy="3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dirty="0"/>
              <a:t>the quality of annotations used in training impact accuracy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 descr="BadAnnotIOU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11" y="3777987"/>
            <a:ext cx="4148418" cy="3080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7529" y="5057506"/>
            <a:ext cx="22710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IOU values averaged across all objects (N = 489) in both the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adjusted and original training sets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27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Herring?</a:t>
            </a:r>
            <a:endParaRPr lang="en-US" dirty="0"/>
          </a:p>
        </p:txBody>
      </p:sp>
      <p:pic>
        <p:nvPicPr>
          <p:cNvPr id="4" name="Content Placeholder 3" descr="2_2017-04-18_16-03-32_larg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7" b="21577"/>
          <a:stretch>
            <a:fillRect/>
          </a:stretch>
        </p:blipFill>
        <p:spPr>
          <a:xfrm>
            <a:off x="588306" y="3021597"/>
            <a:ext cx="8098494" cy="3452906"/>
          </a:xfrm>
        </p:spPr>
      </p:pic>
    </p:spTree>
    <p:extLst>
      <p:ext uri="{BB962C8B-B14F-4D97-AF65-F5344CB8AC3E}">
        <p14:creationId xmlns:p14="http://schemas.microsoft.com/office/powerpoint/2010/main" val="23241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>
        <p:cut/>
      </p:transition>
    </mc:Choice>
    <mc:Fallback xmlns="">
      <p:transition xmlns:p14="http://schemas.microsoft.com/office/powerpoint/2010/main" advClick="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69882"/>
            <a:ext cx="7662864" cy="4093883"/>
          </a:xfrm>
        </p:spPr>
        <p:txBody>
          <a:bodyPr>
            <a:normAutofit/>
          </a:bodyPr>
          <a:lstStyle/>
          <a:p>
            <a:r>
              <a:rPr lang="en-US" dirty="0" smtClean="0"/>
              <a:t>Deliverables: training sets, trained weights, programs for counting fisheries species</a:t>
            </a:r>
          </a:p>
          <a:p>
            <a:r>
              <a:rPr lang="en-US" dirty="0" smtClean="0"/>
              <a:t>Image recognition is a viable solution to detecting and counting fisheries species in photographic data</a:t>
            </a:r>
          </a:p>
          <a:p>
            <a:r>
              <a:rPr lang="en-US" dirty="0" smtClean="0"/>
              <a:t>You Only Look Once (YOLO) v2: Real-Time Object Detection software can obtain as high as 93% average recall</a:t>
            </a:r>
          </a:p>
          <a:p>
            <a:pPr lvl="1"/>
            <a:r>
              <a:rPr lang="en-US" dirty="0"/>
              <a:t>According to [3] Chang et al. </a:t>
            </a:r>
            <a:r>
              <a:rPr lang="en-US" dirty="0" smtClean="0"/>
              <a:t>2016, imperfect automated annotation can be combined with human annotation</a:t>
            </a:r>
          </a:p>
          <a:p>
            <a:r>
              <a:rPr lang="en-US" dirty="0"/>
              <a:t>We recommend annotation guidelines be strictly </a:t>
            </a:r>
            <a:r>
              <a:rPr lang="en-US" dirty="0" smtClean="0"/>
              <a:t>followed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Continue applying image recognition to herring for IRWA (Ipswich River Watershed Association)</a:t>
            </a:r>
          </a:p>
          <a:p>
            <a:r>
              <a:rPr lang="en-US" dirty="0" smtClean="0"/>
              <a:t>Develop graphical user interface for end users</a:t>
            </a:r>
          </a:p>
          <a:p>
            <a:r>
              <a:rPr lang="en-US" dirty="0" smtClean="0"/>
              <a:t>Test other image recognition algorithms, such as Faster R-CNN and Mask R-CNN</a:t>
            </a:r>
          </a:p>
        </p:txBody>
      </p:sp>
    </p:spTree>
    <p:extLst>
      <p:ext uri="{BB962C8B-B14F-4D97-AF65-F5344CB8AC3E}">
        <p14:creationId xmlns:p14="http://schemas.microsoft.com/office/powerpoint/2010/main" val="101086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40879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[1] </a:t>
            </a:r>
            <a:r>
              <a:rPr lang="en-US" sz="1400" dirty="0"/>
              <a:t>Kearney, Melissa S., Benjamin H. Harris, and Brad </a:t>
            </a:r>
            <a:r>
              <a:rPr lang="en-US" sz="1400" dirty="0" err="1"/>
              <a:t>Hershbein</a:t>
            </a:r>
            <a:r>
              <a:rPr lang="en-US" sz="1400" dirty="0"/>
              <a:t>. "Economic Contributions of the U.S. Fishing Industry." </a:t>
            </a:r>
            <a:r>
              <a:rPr lang="en-US" sz="1400" i="1" dirty="0"/>
              <a:t>Brookings</a:t>
            </a:r>
            <a:r>
              <a:rPr lang="en-US" sz="1400" dirty="0"/>
              <a:t>. Brookings, 28 July 2016. Web. 25 July 2017</a:t>
            </a:r>
            <a:r>
              <a:rPr lang="en-US" sz="1400" dirty="0" smtClean="0"/>
              <a:t>.</a:t>
            </a:r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sz="1400" dirty="0"/>
              <a:t>Chang, </a:t>
            </a:r>
            <a:r>
              <a:rPr lang="en-US" sz="1400" dirty="0" err="1"/>
              <a:t>Jui</a:t>
            </a:r>
            <a:r>
              <a:rPr lang="en-US" sz="1400" dirty="0"/>
              <a:t>‐Han, Burton V. Shank, and Deborah R. Hart. "A comparison of methods to estimate abundance and biomass from belt transect surveys." Limnology and Oceanography: Methods 15.5 (2017): 480-494</a:t>
            </a:r>
            <a:r>
              <a:rPr lang="en-US" sz="1400" dirty="0" smtClean="0"/>
              <a:t>.</a:t>
            </a:r>
          </a:p>
          <a:p>
            <a:r>
              <a:rPr lang="en-US" dirty="0" smtClean="0"/>
              <a:t>[3] </a:t>
            </a:r>
            <a:r>
              <a:rPr lang="en-US" sz="1500" dirty="0"/>
              <a:t>Chang, </a:t>
            </a:r>
            <a:r>
              <a:rPr lang="en-US" sz="1500" dirty="0" err="1"/>
              <a:t>Jui</a:t>
            </a:r>
            <a:r>
              <a:rPr lang="en-US" sz="1500" dirty="0"/>
              <a:t>-Han, et al. "Combining imperfect automated annotations of underwater images with human annotations to obtain precise and unbiased population estimates." Methods in Oceanography 17 (2016): 169-186</a:t>
            </a:r>
            <a:r>
              <a:rPr lang="en-US" sz="1500" dirty="0" smtClean="0"/>
              <a:t>.</a:t>
            </a:r>
            <a:endParaRPr lang="en-US" sz="1500" dirty="0"/>
          </a:p>
          <a:p>
            <a:r>
              <a:rPr lang="en-US" dirty="0" smtClean="0"/>
              <a:t>[4</a:t>
            </a:r>
            <a:r>
              <a:rPr lang="en-US" dirty="0"/>
              <a:t>] </a:t>
            </a:r>
            <a:r>
              <a:rPr lang="en-US" sz="1500" dirty="0" err="1"/>
              <a:t>Redmon</a:t>
            </a:r>
            <a:r>
              <a:rPr lang="en-US" sz="1500" dirty="0"/>
              <a:t>, Joseph, and Ali </a:t>
            </a:r>
            <a:r>
              <a:rPr lang="en-US" sz="1500" dirty="0" err="1"/>
              <a:t>Farhadi</a:t>
            </a:r>
            <a:r>
              <a:rPr lang="en-US" sz="1500" dirty="0"/>
              <a:t>. "YOLO9000: better, faster, stronger." </a:t>
            </a:r>
            <a:r>
              <a:rPr lang="en-US" sz="1500" i="1" dirty="0" err="1"/>
              <a:t>arXiv</a:t>
            </a:r>
            <a:r>
              <a:rPr lang="en-US" sz="1500" i="1" dirty="0"/>
              <a:t> preprint arXiv:1612.08242 (2016)</a:t>
            </a:r>
            <a:r>
              <a:rPr lang="en-US" sz="1500" dirty="0"/>
              <a:t>. </a:t>
            </a:r>
            <a:r>
              <a:rPr lang="en-US" sz="1500" dirty="0" smtClean="0"/>
              <a:t>APA</a:t>
            </a:r>
          </a:p>
          <a:p>
            <a:r>
              <a:rPr lang="en-US" dirty="0"/>
              <a:t>[5] </a:t>
            </a:r>
            <a:r>
              <a:rPr lang="en-US" sz="1500" dirty="0" err="1"/>
              <a:t>Karpathy</a:t>
            </a:r>
            <a:r>
              <a:rPr lang="en-US" sz="1500" dirty="0"/>
              <a:t> A. Convolutional Neural Networks (CNNs / </a:t>
            </a:r>
            <a:r>
              <a:rPr lang="en-US" sz="1500" dirty="0" err="1"/>
              <a:t>ConvNets</a:t>
            </a:r>
            <a:r>
              <a:rPr lang="en-US" sz="1500" dirty="0"/>
              <a:t>). In: Stanford University [Internet]. [cited 21 Jul 2017]. Available: http://cs231n.github.io/convolutional-networks/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376644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Image Recognition Solution:</a:t>
            </a:r>
            <a:br>
              <a:rPr lang="en-US" sz="3000" dirty="0" smtClean="0"/>
            </a:br>
            <a:r>
              <a:rPr lang="en-US" sz="3000" dirty="0" smtClean="0"/>
              <a:t>6 herring found in 0.01 seconds</a:t>
            </a:r>
            <a:endParaRPr lang="en-US" sz="3000" dirty="0"/>
          </a:p>
        </p:txBody>
      </p:sp>
      <p:pic>
        <p:nvPicPr>
          <p:cNvPr id="4" name="Content Placeholder 3" descr="predictions_2_2017-04-18_16-03-32_larg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7" b="21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48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20471"/>
            <a:ext cx="7662864" cy="43030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Current Technique</a:t>
            </a:r>
          </a:p>
          <a:p>
            <a:r>
              <a:rPr lang="en-US" dirty="0" smtClean="0"/>
              <a:t>Applying Image Recognition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1532965"/>
          </a:xfrm>
        </p:spPr>
        <p:txBody>
          <a:bodyPr/>
          <a:lstStyle/>
          <a:p>
            <a:r>
              <a:rPr lang="en-US" dirty="0" smtClean="0"/>
              <a:t>To automate the detection and counting of relevant fisheries species in image and video data through image recognition</a:t>
            </a:r>
          </a:p>
          <a:p>
            <a:r>
              <a:rPr lang="en-US" dirty="0" smtClean="0"/>
              <a:t>Relevant fisheries species:</a:t>
            </a:r>
            <a:endParaRPr lang="en-US" dirty="0"/>
          </a:p>
        </p:txBody>
      </p:sp>
      <p:pic>
        <p:nvPicPr>
          <p:cNvPr id="4" name="Picture 3" descr="herring-unmark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2" y="4810295"/>
            <a:ext cx="1978212" cy="1025356"/>
          </a:xfrm>
          <a:prstGeom prst="rect">
            <a:avLst/>
          </a:prstGeom>
        </p:spPr>
      </p:pic>
      <p:pic>
        <p:nvPicPr>
          <p:cNvPr id="5" name="Picture 4" descr="scallop-unmark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48" y="4572205"/>
            <a:ext cx="1158782" cy="1263446"/>
          </a:xfrm>
          <a:prstGeom prst="rect">
            <a:avLst/>
          </a:prstGeom>
        </p:spPr>
      </p:pic>
      <p:pic>
        <p:nvPicPr>
          <p:cNvPr id="6" name="Picture 5" descr="skate-unmark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11" y="4527551"/>
            <a:ext cx="2107789" cy="1308100"/>
          </a:xfrm>
          <a:prstGeom prst="rect">
            <a:avLst/>
          </a:prstGeom>
        </p:spPr>
      </p:pic>
      <p:pic>
        <p:nvPicPr>
          <p:cNvPr id="7" name="Picture 6" descr="flounder-unmark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23" y="4001548"/>
            <a:ext cx="1235075" cy="1834103"/>
          </a:xfrm>
          <a:prstGeom prst="rect">
            <a:avLst/>
          </a:prstGeom>
        </p:spPr>
      </p:pic>
      <p:pic>
        <p:nvPicPr>
          <p:cNvPr id="8" name="Picture 7" descr="roundfish-unmarked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11" y="4257116"/>
            <a:ext cx="1220455" cy="15785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9412" y="5986040"/>
            <a:ext cx="197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Alewife Herring /Blue Back Herring</a:t>
            </a:r>
          </a:p>
          <a:p>
            <a:pPr algn="ctr"/>
            <a:r>
              <a:rPr lang="en-US" sz="1200" dirty="0" smtClean="0"/>
              <a:t> (</a:t>
            </a:r>
            <a:r>
              <a:rPr lang="en-US" sz="1200" i="1" dirty="0" err="1" smtClean="0"/>
              <a:t>Alosa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pseudoharengu</a:t>
            </a:r>
            <a:r>
              <a:rPr lang="en-US" sz="1200" dirty="0" err="1" smtClean="0"/>
              <a:t>s</a:t>
            </a:r>
            <a:r>
              <a:rPr lang="en-US" sz="1200" dirty="0" smtClean="0"/>
              <a:t> / </a:t>
            </a:r>
            <a:r>
              <a:rPr lang="en-US" sz="1200" i="1" dirty="0" err="1"/>
              <a:t>Alosa</a:t>
            </a:r>
            <a:r>
              <a:rPr lang="en-US" sz="1200" i="1" dirty="0"/>
              <a:t> </a:t>
            </a:r>
            <a:r>
              <a:rPr lang="en-US" sz="1200" i="1" dirty="0" err="1" smtClean="0"/>
              <a:t>aestivalis</a:t>
            </a:r>
            <a:r>
              <a:rPr lang="en-US" sz="1200" i="1" dirty="0" smtClean="0"/>
              <a:t>)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426447" y="5934670"/>
            <a:ext cx="1158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Atlantic Sea Scallops</a:t>
            </a:r>
          </a:p>
          <a:p>
            <a:pPr algn="ctr"/>
            <a:r>
              <a:rPr lang="en-US" sz="1200" i="1" dirty="0" smtClean="0"/>
              <a:t>(</a:t>
            </a:r>
            <a:r>
              <a:rPr lang="en-US" sz="1200" i="1" dirty="0" err="1" smtClean="0"/>
              <a:t>Placopecten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magellanicus</a:t>
            </a:r>
            <a:r>
              <a:rPr lang="en-US" sz="1200" i="1" dirty="0" smtClean="0"/>
              <a:t>)</a:t>
            </a:r>
            <a:r>
              <a:rPr lang="en-US" sz="1200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9111" y="5953774"/>
            <a:ext cx="2107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Skates</a:t>
            </a:r>
            <a:endParaRPr lang="en-US" sz="1200" dirty="0"/>
          </a:p>
          <a:p>
            <a:pPr algn="ctr"/>
            <a:r>
              <a:rPr lang="en-US" sz="1200" dirty="0"/>
              <a:t>(</a:t>
            </a:r>
            <a:r>
              <a:rPr lang="en-US" sz="1200" dirty="0" err="1" smtClean="0"/>
              <a:t>Rajidae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70706" y="5934670"/>
            <a:ext cx="1449294" cy="63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Flatfish, such as flounder</a:t>
            </a:r>
          </a:p>
          <a:p>
            <a:pPr algn="ctr"/>
            <a:r>
              <a:rPr lang="en-US" sz="1150" dirty="0" smtClean="0"/>
              <a:t>(</a:t>
            </a:r>
            <a:r>
              <a:rPr lang="en-US" sz="1150" dirty="0" err="1" smtClean="0"/>
              <a:t>Pleuronectiformes</a:t>
            </a:r>
            <a:r>
              <a:rPr lang="en-US" sz="1150" dirty="0" smtClean="0"/>
              <a:t>) </a:t>
            </a:r>
            <a:endParaRPr lang="en-US" sz="1150" dirty="0"/>
          </a:p>
        </p:txBody>
      </p:sp>
      <p:sp>
        <p:nvSpPr>
          <p:cNvPr id="13" name="TextBox 12"/>
          <p:cNvSpPr txBox="1"/>
          <p:nvPr/>
        </p:nvSpPr>
        <p:spPr>
          <a:xfrm>
            <a:off x="7783447" y="5934670"/>
            <a:ext cx="122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Various round fish species</a:t>
            </a:r>
          </a:p>
        </p:txBody>
      </p:sp>
    </p:spTree>
    <p:extLst>
      <p:ext uri="{BB962C8B-B14F-4D97-AF65-F5344CB8AC3E}">
        <p14:creationId xmlns:p14="http://schemas.microsoft.com/office/powerpoint/2010/main" val="24245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7662864" cy="390861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sz="2600" i="1" dirty="0" smtClean="0"/>
              <a:t>The </a:t>
            </a:r>
            <a:r>
              <a:rPr lang="en-US" sz="2600" i="1" dirty="0"/>
              <a:t>world’s finest wilderness lies beneath the waves </a:t>
            </a:r>
            <a:r>
              <a:rPr lang="en-US" sz="2600" i="1" dirty="0" smtClean="0"/>
              <a:t>…</a:t>
            </a:r>
            <a:r>
              <a:rPr lang="en-US" dirty="0" smtClean="0"/>
              <a:t>”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dirty="0" smtClean="0"/>
              <a:t>— Robert </a:t>
            </a:r>
            <a:r>
              <a:rPr lang="en-US" dirty="0" err="1" smtClean="0"/>
              <a:t>Wyland</a:t>
            </a:r>
            <a:r>
              <a:rPr lang="en-US" dirty="0"/>
              <a:t>, Marine Life </a:t>
            </a:r>
            <a:r>
              <a:rPr lang="en-US" dirty="0" smtClean="0"/>
              <a:t>Artist</a:t>
            </a:r>
          </a:p>
          <a:p>
            <a:r>
              <a:rPr lang="en-US" dirty="0" smtClean="0"/>
              <a:t>Marine fisheries populations have a large impact on the U.S. economy</a:t>
            </a:r>
          </a:p>
          <a:p>
            <a:pPr lvl="1"/>
            <a:r>
              <a:rPr lang="en-US" dirty="0" smtClean="0"/>
              <a:t>The fishing industry contributes about $90 million and 1.5 million jobs to the U.S. economy [1]</a:t>
            </a:r>
          </a:p>
          <a:p>
            <a:pPr lvl="1"/>
            <a:r>
              <a:rPr lang="en-US" dirty="0" smtClean="0"/>
              <a:t>In 2014, 17% of the U.S. fisheries were classified as overfished [1]</a:t>
            </a:r>
          </a:p>
          <a:p>
            <a:r>
              <a:rPr lang="en-US" dirty="0" smtClean="0"/>
              <a:t>Therefore, NOAA Fisheries Management is interested in monitoring relevant species populations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4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Current Technique:</a:t>
            </a:r>
            <a:br>
              <a:rPr lang="en-US" sz="2500" dirty="0" smtClean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dirty="0" smtClean="0"/>
              <a:t>Gather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3322919"/>
            <a:ext cx="7268696" cy="651434"/>
          </a:xfrm>
        </p:spPr>
        <p:txBody>
          <a:bodyPr/>
          <a:lstStyle/>
          <a:p>
            <a:r>
              <a:rPr lang="en-US" dirty="0" smtClean="0"/>
              <a:t>Habitat Mapping Camera System (</a:t>
            </a:r>
            <a:r>
              <a:rPr lang="en-US" dirty="0" err="1" smtClean="0"/>
              <a:t>HabCam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HabCamII_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75" y="3795058"/>
            <a:ext cx="3628372" cy="30054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39775" y="2683436"/>
            <a:ext cx="5200837" cy="111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 smtClean="0"/>
              <a:t>1. </a:t>
            </a:r>
            <a:r>
              <a:rPr lang="en-US" i="1" dirty="0" smtClean="0"/>
              <a:t>Gather [underwater photographs]</a:t>
            </a:r>
          </a:p>
        </p:txBody>
      </p:sp>
    </p:spTree>
    <p:extLst>
      <p:ext uri="{BB962C8B-B14F-4D97-AF65-F5344CB8AC3E}">
        <p14:creationId xmlns:p14="http://schemas.microsoft.com/office/powerpoint/2010/main" val="9844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Current Technique:</a:t>
            </a:r>
            <a:br>
              <a:rPr lang="en-US" sz="2500" dirty="0" smtClean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dirty="0" smtClean="0"/>
              <a:t>Manually Annotate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2268070"/>
            <a:ext cx="7662864" cy="326716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i="1" dirty="0" smtClean="0"/>
              <a:t>Manually Annotate </a:t>
            </a:r>
            <a:r>
              <a:rPr lang="en-US" i="1" dirty="0"/>
              <a:t>[underwater photographs]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42" y="2760459"/>
            <a:ext cx="7472829" cy="40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 smtClean="0"/>
              <a:t>Current Technique:</a:t>
            </a:r>
            <a:br>
              <a:rPr lang="en-US" sz="2500" dirty="0" smtClean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dirty="0" smtClean="0"/>
              <a:t>Extrapolate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7662864" cy="3267169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3. Extrapolate [population estimates]</a:t>
            </a:r>
            <a:endParaRPr lang="en-US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01268" y="6462059"/>
            <a:ext cx="3884707" cy="791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[2] Chang et al. 2017 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32" y="3100298"/>
            <a:ext cx="4869749" cy="34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7505</TotalTime>
  <Words>821</Words>
  <Application>Microsoft Office PowerPoint</Application>
  <PresentationFormat>On-screen Show (4:3)</PresentationFormat>
  <Paragraphs>115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Calisto MT</vt:lpstr>
      <vt:lpstr>Wingdings</vt:lpstr>
      <vt:lpstr>Genesis</vt:lpstr>
      <vt:lpstr> Applying Image Recognition to Enhance Fisheries Management Capabilities</vt:lpstr>
      <vt:lpstr>How Many Herring?</vt:lpstr>
      <vt:lpstr>Image Recognition Solution: 6 herring found in 0.01 seconds</vt:lpstr>
      <vt:lpstr>Today’s Presentation</vt:lpstr>
      <vt:lpstr>Objective</vt:lpstr>
      <vt:lpstr>Background</vt:lpstr>
      <vt:lpstr>Current Technique:  Gather</vt:lpstr>
      <vt:lpstr>Current Technique:  Manually Annotate</vt:lpstr>
      <vt:lpstr>Current Technique:  Extrapolate</vt:lpstr>
      <vt:lpstr>Applying Image Recognition</vt:lpstr>
      <vt:lpstr>Appling Image Recognition:  Convolutional Neural Networks</vt:lpstr>
      <vt:lpstr>Applying Image Recognition:   Materials</vt:lpstr>
      <vt:lpstr>Applying Image Recognition:  Methodology – Gather &amp; annotate</vt:lpstr>
      <vt:lpstr>Applying Image Recognition:  Methodology – Train</vt:lpstr>
      <vt:lpstr>Applying Image Recognition:  Methodology – Test</vt:lpstr>
      <vt:lpstr>Results:  Metrics</vt:lpstr>
      <vt:lpstr>Results</vt:lpstr>
      <vt:lpstr>Results</vt:lpstr>
      <vt:lpstr>Results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Tzofi Klinghoffer</dc:creator>
  <cp:lastModifiedBy>Rob Vincent</cp:lastModifiedBy>
  <cp:revision>73</cp:revision>
  <dcterms:created xsi:type="dcterms:W3CDTF">2017-07-19T20:21:23Z</dcterms:created>
  <dcterms:modified xsi:type="dcterms:W3CDTF">2018-06-01T20:45:37Z</dcterms:modified>
</cp:coreProperties>
</file>